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7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74" r:id="rId11"/>
    <p:sldId id="268" r:id="rId12"/>
    <p:sldId id="270" r:id="rId13"/>
    <p:sldId id="269" r:id="rId14"/>
    <p:sldId id="271" r:id="rId15"/>
    <p:sldId id="272" r:id="rId16"/>
    <p:sldId id="273" r:id="rId17"/>
    <p:sldId id="275" r:id="rId18"/>
    <p:sldId id="278" r:id="rId19"/>
    <p:sldId id="279" r:id="rId20"/>
    <p:sldId id="277" r:id="rId21"/>
    <p:sldId id="276" r:id="rId22"/>
    <p:sldId id="280" r:id="rId23"/>
    <p:sldId id="281" r:id="rId24"/>
    <p:sldId id="35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5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26F41-CC85-4803-88AC-3895C25C2BE5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DC22B-EFC8-423B-89F4-82FAC7DE29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4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58E5-790E-4EB9-AD4F-8732F9D229D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50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47ED1-A5A7-4D70-8569-670674D52FCC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559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37CAF-60C0-4057-AF89-E0D3F39F1FA4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84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05B52-69D5-4177-A845-55F4F547DC52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1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6B718-966F-41D3-9C50-77193648B730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51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408F5-4998-421F-8211-B23D36B3FDC7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73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0A3B0-EE7C-40BE-AA53-766FE1166355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431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BC2F2-0328-468A-971E-A6F472C5D4BB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83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D31C-63AF-4177-87EC-A355437121E5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10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F8F6-6CDB-4EE6-85CE-3B8A7279CA5A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91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B9D26-1E87-42FE-BFA7-9AD13D8A6434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1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A10CC28-05D2-4378-A2A7-791E0BEAE969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53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SWE_Fall_2021" TargetMode="External"/><Relationship Id="rId4" Type="http://schemas.openxmlformats.org/officeDocument/2006/relationships/hyperlink" Target="http://tinyurl.com/curc-name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names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SWE_Fall_2021" TargetMode="Externa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Python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D54AD-A337-40DE-9029-88749EB4A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B398D-6A6C-42B1-AB27-D20A1B9764E2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37BBA-8423-4DF5-BB2B-1424E22E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AE5AE-0817-410E-97E6-6BD79F03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9C04-578F-4E60-A531-D5503E0D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Jupyter Interface</a:t>
            </a:r>
          </a:p>
        </p:txBody>
      </p:sp>
      <p:pic>
        <p:nvPicPr>
          <p:cNvPr id="8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4099801-9587-4947-BE6C-DDB65855C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715" y="1690688"/>
            <a:ext cx="6756570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32D65-541F-44C0-8069-FE27B0713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7F79-6683-4740-B01C-8EC34B4FC452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E47BD-8601-4B56-A3EC-EE42815E0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1F930-E48A-4929-90F3-84329C1B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47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C5FDD-49E2-40D2-98F6-24A86AB85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5CD75-571F-4C8F-A0E5-328824277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your Jupyter Notebook click on the first cell and type: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Press Shift + Enter</a:t>
            </a:r>
          </a:p>
          <a:p>
            <a:r>
              <a:rPr lang="en-US" dirty="0"/>
              <a:t>This is a complete Python program!</a:t>
            </a:r>
          </a:p>
          <a:p>
            <a:pPr lvl="1"/>
            <a:r>
              <a:rPr lang="en-US" dirty="0"/>
              <a:t>…no semicolons, brackets</a:t>
            </a:r>
          </a:p>
          <a:p>
            <a:pPr lvl="1"/>
            <a:r>
              <a:rPr lang="en-US" dirty="0"/>
              <a:t>…no “begin program,” or “end program”</a:t>
            </a:r>
          </a:p>
          <a:p>
            <a:pPr lvl="1"/>
            <a:r>
              <a:rPr lang="en-US" dirty="0"/>
              <a:t>Outside of Jupyter the script is saved as a “.</a:t>
            </a:r>
            <a:r>
              <a:rPr lang="en-US" dirty="0" err="1"/>
              <a:t>py</a:t>
            </a:r>
            <a:r>
              <a:rPr lang="en-US" dirty="0"/>
              <a:t>” file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8DAD9-ED6C-49C4-86AB-053BFA359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6920-FFEA-4E3C-B19B-38D951F8A18B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82EB3-43D9-4BC5-B074-EE368872B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FAB83-5AA6-4B45-A6F1-1798032A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4AF186-0C20-4494-99FE-89DD33CF0309}"/>
              </a:ext>
            </a:extLst>
          </p:cNvPr>
          <p:cNvSpPr txBox="1"/>
          <p:nvPr/>
        </p:nvSpPr>
        <p:spPr>
          <a:xfrm>
            <a:off x="1158916" y="2342937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print(“hello, world!”)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38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45D4-B1E7-42A5-8C05-F4A0C31A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Print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04D2D-AD32-43DA-89DB-CB1F0A5F6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item1, item2, item3 </a:t>
            </a:r>
          </a:p>
          <a:p>
            <a:r>
              <a:rPr lang="en-US" dirty="0"/>
              <a:t>Comma-separated list of variables whose values you wish to display </a:t>
            </a:r>
          </a:p>
          <a:p>
            <a:r>
              <a:rPr lang="en-US" dirty="0" err="1"/>
              <a:t>sep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optional keyword parameter </a:t>
            </a:r>
          </a:p>
          <a:p>
            <a:pPr lvl="1"/>
            <a:r>
              <a:rPr lang="en-US" dirty="0"/>
              <a:t>separation string inserted between displayed values (defaults to whitespace) </a:t>
            </a:r>
          </a:p>
          <a:p>
            <a:r>
              <a:rPr lang="en-US" dirty="0"/>
              <a:t>end: </a:t>
            </a:r>
          </a:p>
          <a:p>
            <a:pPr lvl="1"/>
            <a:r>
              <a:rPr lang="en-US" dirty="0"/>
              <a:t>optional keyword parameter </a:t>
            </a:r>
          </a:p>
          <a:p>
            <a:pPr lvl="1"/>
            <a:r>
              <a:rPr lang="en-US" dirty="0"/>
              <a:t>string appended to end of printed values (defaults to newline)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CB655-CBDE-4146-A403-0B21AD684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B78BA-2356-4F42-BE87-458709F57F71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EAFC1-EC01-4D47-BE11-12008CBB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3E718-0A26-4F21-907D-2F0943CFD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5CE30E-9780-4408-90C6-0817EA2D559C}"/>
              </a:ext>
            </a:extLst>
          </p:cNvPr>
          <p:cNvSpPr txBox="1"/>
          <p:nvPr/>
        </p:nvSpPr>
        <p:spPr>
          <a:xfrm>
            <a:off x="917041" y="1613224"/>
            <a:ext cx="9554313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print(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item1, item2, item3, ..., 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sep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=‘ ’, end=‘\n’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581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0FB70-B457-45FC-8ABB-71F9EF66E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F3466-F47B-4951-9646-147872547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Variables are not declared but implicitly typed</a:t>
            </a:r>
          </a:p>
          <a:p>
            <a:r>
              <a:rPr lang="en-US" dirty="0"/>
              <a:t>Created at assignment time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z = 2		</a:t>
            </a:r>
            <a:r>
              <a:rPr lang="en-US" dirty="0">
                <a:solidFill>
                  <a:schemeClr val="accent5"/>
                </a:solidFill>
              </a:rPr>
              <a:t>int</a:t>
            </a:r>
          </a:p>
          <a:p>
            <a:pPr lvl="1"/>
            <a:r>
              <a:rPr lang="en-US" dirty="0"/>
              <a:t>y = 3.0		</a:t>
            </a:r>
            <a:r>
              <a:rPr lang="en-US" dirty="0">
                <a:solidFill>
                  <a:schemeClr val="accent5"/>
                </a:solidFill>
              </a:rPr>
              <a:t>float</a:t>
            </a:r>
          </a:p>
          <a:p>
            <a:pPr lvl="1"/>
            <a:r>
              <a:rPr lang="en-US" dirty="0"/>
              <a:t>Z = “hello”	</a:t>
            </a:r>
            <a:r>
              <a:rPr lang="en-US" dirty="0">
                <a:solidFill>
                  <a:schemeClr val="accent5"/>
                </a:solidFill>
              </a:rPr>
              <a:t>str</a:t>
            </a:r>
          </a:p>
          <a:p>
            <a:pPr lvl="1"/>
            <a:r>
              <a:rPr lang="en-US" dirty="0"/>
              <a:t>z = True		</a:t>
            </a:r>
            <a:r>
              <a:rPr lang="en-US" dirty="0">
                <a:solidFill>
                  <a:schemeClr val="accent5"/>
                </a:solidFill>
              </a:rPr>
              <a:t>bool</a:t>
            </a:r>
          </a:p>
          <a:p>
            <a:r>
              <a:rPr lang="en-US" dirty="0">
                <a:solidFill>
                  <a:schemeClr val="accent2"/>
                </a:solidFill>
              </a:rPr>
              <a:t>NOTE: Python is CASE SENSITIVE (z is not Z)</a:t>
            </a:r>
          </a:p>
          <a:p>
            <a:r>
              <a:rPr lang="en-US" dirty="0"/>
              <a:t>Can Check type using the type function: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FB4FE-8398-4B98-ADBA-543E51B2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2275D-CFDC-4290-BB72-2AA602675C42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7C40C-8256-42D1-9A22-EEBC2F5D0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71F8A-0266-4F88-82ED-46911264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292957-360C-49A3-A0EF-023B171637D7}"/>
              </a:ext>
            </a:extLst>
          </p:cNvPr>
          <p:cNvSpPr txBox="1"/>
          <p:nvPr/>
        </p:nvSpPr>
        <p:spPr>
          <a:xfrm>
            <a:off x="1206110" y="5449624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print(“z is: ”,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type(z)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02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8615-25ED-4E67-91AA-5420F5DF3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6189-A939-4150-9972-6F1F75CC3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Arithmetic in Python follows order of operations</a:t>
            </a:r>
          </a:p>
          <a:p>
            <a:pPr lvl="1"/>
            <a:r>
              <a:rPr lang="en-US" dirty="0"/>
              <a:t>Addition: 			+</a:t>
            </a:r>
          </a:p>
          <a:p>
            <a:pPr lvl="1"/>
            <a:r>
              <a:rPr lang="en-US" dirty="0" err="1"/>
              <a:t>Subtractrion</a:t>
            </a:r>
            <a:r>
              <a:rPr lang="en-US" dirty="0"/>
              <a:t>:		-</a:t>
            </a:r>
          </a:p>
          <a:p>
            <a:pPr lvl="1"/>
            <a:r>
              <a:rPr lang="en-US" dirty="0" err="1"/>
              <a:t>Mulitplication</a:t>
            </a:r>
            <a:r>
              <a:rPr lang="en-US" dirty="0"/>
              <a:t>		*</a:t>
            </a:r>
          </a:p>
          <a:p>
            <a:pPr lvl="1"/>
            <a:r>
              <a:rPr lang="en-US" dirty="0"/>
              <a:t>Division			/</a:t>
            </a:r>
          </a:p>
          <a:p>
            <a:pPr lvl="1"/>
            <a:r>
              <a:rPr lang="en-US" dirty="0"/>
              <a:t>Floor Division		//</a:t>
            </a:r>
          </a:p>
          <a:p>
            <a:pPr lvl="1"/>
            <a:r>
              <a:rPr lang="en-US" dirty="0"/>
              <a:t>Modulo (Remainder)	%</a:t>
            </a:r>
          </a:p>
          <a:p>
            <a:pPr lvl="1"/>
            <a:r>
              <a:rPr lang="en-US" dirty="0"/>
              <a:t>Exponentiation		**</a:t>
            </a:r>
          </a:p>
          <a:p>
            <a:r>
              <a:rPr lang="en-US" dirty="0"/>
              <a:t>Some operators can work with strings!</a:t>
            </a:r>
          </a:p>
          <a:p>
            <a:pPr lvl="1"/>
            <a:r>
              <a:rPr lang="en-US" dirty="0"/>
              <a:t>X = ‘hello’ + ‘world’</a:t>
            </a:r>
          </a:p>
          <a:p>
            <a:pPr lvl="1"/>
            <a:r>
              <a:rPr lang="en-US" dirty="0"/>
              <a:t>print(X) -&gt; displays ‘Hello, World’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3C7EB-A2E3-4246-8A13-9B3F83BE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558B9-CE3A-411E-B3D0-EC74058F6A19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07D76-31EB-42CC-8A75-B0BC8BFF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B6FE5-7150-4E4A-9A38-ED0BAB84A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57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14371-9568-445C-B1B8-257389D39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Casting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00FC9-5F7D-4D0F-B690-DADE6C6CA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Variables can be recast using type conversion functions </a:t>
            </a:r>
          </a:p>
          <a:p>
            <a:pPr lvl="1"/>
            <a:r>
              <a:rPr lang="en-US" dirty="0"/>
              <a:t>x = int ( 43.4) -&gt; x = 43</a:t>
            </a:r>
          </a:p>
          <a:p>
            <a:pPr lvl="1"/>
            <a:r>
              <a:rPr lang="en-US" dirty="0"/>
              <a:t>y = float (x) -&gt; y = 43.0 </a:t>
            </a:r>
          </a:p>
          <a:p>
            <a:pPr lvl="1"/>
            <a:r>
              <a:rPr lang="en-US" dirty="0"/>
              <a:t>z = str ( x ) -&gt; z = “43”</a:t>
            </a:r>
          </a:p>
          <a:p>
            <a:pPr lvl="1"/>
            <a:r>
              <a:rPr lang="en-US" dirty="0"/>
              <a:t>n = bool ( 0 ) -&gt; n = False </a:t>
            </a:r>
          </a:p>
          <a:p>
            <a:pPr lvl="1"/>
            <a:r>
              <a:rPr lang="en-US" dirty="0"/>
              <a:t>m = bool ( x ) -&gt; m = True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40642-1F6B-4047-BD69-82D946F8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68D73-CBBD-498F-B639-61663C10D8A7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80B5F-BF06-4796-89D4-AD4745FF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27D17-BE60-4F9F-AA5C-CE882B1E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EE001-554C-4EF7-83F1-4891ED251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User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90ACA-7B63-4E74-B59A-B88202C38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input function can be used to grab user input: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num_str</a:t>
            </a:r>
            <a:r>
              <a:rPr lang="en-US" dirty="0"/>
              <a:t> = input( “Enter a number: “ )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cat_name</a:t>
            </a:r>
            <a:r>
              <a:rPr lang="en-US" dirty="0"/>
              <a:t> = input ( “What is your cat’s name?” )  </a:t>
            </a:r>
          </a:p>
          <a:p>
            <a:r>
              <a:rPr lang="en-US" dirty="0"/>
              <a:t>Accepts one string argument that contains the prompt seen by the user.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Note that it ALWAYS returns a string. </a:t>
            </a:r>
          </a:p>
          <a:p>
            <a:r>
              <a:rPr lang="en-US" dirty="0"/>
              <a:t>Recast as int or float to do math…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59347-BEEF-4954-A6B2-BD8EF67FF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EB336-CDA8-4D5D-97DF-5C0467F856C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5E256-69F3-4F78-80BC-5A604ACDD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D9F30-AF1C-4F88-9DA7-66FF0230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21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84DF-C503-49F1-A039-7060C89A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37CF3-207D-489B-BB20-734BC47D8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are lines of code that can be executed repeatedly throughout an application.</a:t>
            </a:r>
          </a:p>
          <a:p>
            <a:r>
              <a:rPr lang="en-US" dirty="0"/>
              <a:t>In Python, must be defined before called</a:t>
            </a:r>
          </a:p>
          <a:p>
            <a:r>
              <a:rPr lang="en-US" dirty="0"/>
              <a:t>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Lets break this down!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E77C5-B58C-47EF-9530-AD3CEF4C5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14C7E-C9E3-4BBC-9D88-C83E4CA86D5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E781F-E7A0-48AB-90A7-0EE3D9C45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93A88-D214-4FC0-A1B1-FB5E8C22B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E16840-0352-4C04-B1FD-57E148FD32A8}"/>
              </a:ext>
            </a:extLst>
          </p:cNvPr>
          <p:cNvSpPr txBox="1"/>
          <p:nvPr/>
        </p:nvSpPr>
        <p:spPr>
          <a:xfrm>
            <a:off x="2414445" y="3508736"/>
            <a:ext cx="3767046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def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afunc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(a, b, c=1):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d = c * (a + b)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return d</a:t>
            </a:r>
          </a:p>
        </p:txBody>
      </p:sp>
    </p:spTree>
    <p:extLst>
      <p:ext uri="{BB962C8B-B14F-4D97-AF65-F5344CB8AC3E}">
        <p14:creationId xmlns:p14="http://schemas.microsoft.com/office/powerpoint/2010/main" val="2968244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03384-A923-4970-8368-7A88D6DF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F59D-6663-49C5-A114-3D3EDD4B1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3E684-CD34-4B46-9346-19A2EF907C23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96CE2-D9F5-4900-AB0A-1D7372024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C8947-554E-437D-A3C0-000B1650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AFE69F-0472-4848-B55A-000E3FEB4365}"/>
              </a:ext>
            </a:extLst>
          </p:cNvPr>
          <p:cNvSpPr txBox="1"/>
          <p:nvPr/>
        </p:nvSpPr>
        <p:spPr>
          <a:xfrm>
            <a:off x="4135377" y="2828835"/>
            <a:ext cx="3767046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def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afunc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(a, b, c=1):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d = c * (a + b)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return 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93A9E6-2A06-487E-88A1-02460034FEF2}"/>
              </a:ext>
            </a:extLst>
          </p:cNvPr>
          <p:cNvCxnSpPr>
            <a:cxnSpLocks/>
          </p:cNvCxnSpPr>
          <p:nvPr/>
        </p:nvCxnSpPr>
        <p:spPr>
          <a:xfrm>
            <a:off x="3368532" y="2438264"/>
            <a:ext cx="884903" cy="48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DE280A-8B83-48B2-8D42-39EB855C8FF5}"/>
              </a:ext>
            </a:extLst>
          </p:cNvPr>
          <p:cNvCxnSpPr>
            <a:cxnSpLocks/>
          </p:cNvCxnSpPr>
          <p:nvPr/>
        </p:nvCxnSpPr>
        <p:spPr>
          <a:xfrm>
            <a:off x="5391002" y="2438264"/>
            <a:ext cx="0" cy="439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D319D7-291B-4D49-8715-4E16904C1EDE}"/>
              </a:ext>
            </a:extLst>
          </p:cNvPr>
          <p:cNvCxnSpPr>
            <a:cxnSpLocks/>
          </p:cNvCxnSpPr>
          <p:nvPr/>
        </p:nvCxnSpPr>
        <p:spPr>
          <a:xfrm flipH="1">
            <a:off x="6700686" y="2437313"/>
            <a:ext cx="1068764" cy="488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F02F41-B21A-4EA8-8752-D98BAA428C66}"/>
              </a:ext>
            </a:extLst>
          </p:cNvPr>
          <p:cNvCxnSpPr>
            <a:cxnSpLocks/>
          </p:cNvCxnSpPr>
          <p:nvPr/>
        </p:nvCxnSpPr>
        <p:spPr>
          <a:xfrm flipV="1">
            <a:off x="4418617" y="3864871"/>
            <a:ext cx="653291" cy="35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Left Brace 24">
            <a:extLst>
              <a:ext uri="{FF2B5EF4-FFF2-40B4-BE49-F238E27FC236}">
                <a16:creationId xmlns:a16="http://schemas.microsoft.com/office/drawing/2014/main" id="{F2109188-0D27-46AB-AFB4-573F77162AF9}"/>
              </a:ext>
            </a:extLst>
          </p:cNvPr>
          <p:cNvSpPr/>
          <p:nvPr/>
        </p:nvSpPr>
        <p:spPr>
          <a:xfrm>
            <a:off x="3790335" y="3276995"/>
            <a:ext cx="241873" cy="752169"/>
          </a:xfrm>
          <a:prstGeom prst="leftBrace">
            <a:avLst>
              <a:gd name="adj1" fmla="val 40040"/>
              <a:gd name="adj2" fmla="val 38235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815D7826-0F49-41D0-8910-6EE8ADFA6E2B}"/>
              </a:ext>
            </a:extLst>
          </p:cNvPr>
          <p:cNvSpPr/>
          <p:nvPr/>
        </p:nvSpPr>
        <p:spPr>
          <a:xfrm rot="10800000">
            <a:off x="7981368" y="3276995"/>
            <a:ext cx="241873" cy="752169"/>
          </a:xfrm>
          <a:prstGeom prst="leftBrace">
            <a:avLst>
              <a:gd name="adj1" fmla="val 40040"/>
              <a:gd name="adj2" fmla="val 28823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1A4E278-A583-475A-B5C9-EDB9EDB2A09F}"/>
              </a:ext>
            </a:extLst>
          </p:cNvPr>
          <p:cNvSpPr txBox="1"/>
          <p:nvPr/>
        </p:nvSpPr>
        <p:spPr>
          <a:xfrm>
            <a:off x="2504905" y="4195413"/>
            <a:ext cx="276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 statement + value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9996697-CE81-43AF-9035-D74DB8BFFBDA}"/>
              </a:ext>
            </a:extLst>
          </p:cNvPr>
          <p:cNvSpPr txBox="1"/>
          <p:nvPr/>
        </p:nvSpPr>
        <p:spPr>
          <a:xfrm>
            <a:off x="2643867" y="3363612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Spaces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24CEB5-901D-43A2-A94C-9E1EC3C455A7}"/>
              </a:ext>
            </a:extLst>
          </p:cNvPr>
          <p:cNvSpPr txBox="1"/>
          <p:nvPr/>
        </p:nvSpPr>
        <p:spPr>
          <a:xfrm>
            <a:off x="8223241" y="3648558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Body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F1C377-FE7B-45FF-B8B7-3D4E3233CA5E}"/>
              </a:ext>
            </a:extLst>
          </p:cNvPr>
          <p:cNvSpPr txBox="1"/>
          <p:nvPr/>
        </p:nvSpPr>
        <p:spPr>
          <a:xfrm>
            <a:off x="7769450" y="2165565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15657C-4904-4671-AE3A-030ECDC8B268}"/>
              </a:ext>
            </a:extLst>
          </p:cNvPr>
          <p:cNvSpPr txBox="1"/>
          <p:nvPr/>
        </p:nvSpPr>
        <p:spPr>
          <a:xfrm>
            <a:off x="4491590" y="1980899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name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E5C190-B9B9-4B64-BCA7-4427E2B9FEEF}"/>
              </a:ext>
            </a:extLst>
          </p:cNvPr>
          <p:cNvSpPr txBox="1"/>
          <p:nvPr/>
        </p:nvSpPr>
        <p:spPr>
          <a:xfrm>
            <a:off x="1831053" y="2068932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“def” keyword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FE1341F-5734-4FBA-81C1-F49716A11C04}"/>
              </a:ext>
            </a:extLst>
          </p:cNvPr>
          <p:cNvCxnSpPr>
            <a:cxnSpLocks/>
          </p:cNvCxnSpPr>
          <p:nvPr/>
        </p:nvCxnSpPr>
        <p:spPr>
          <a:xfrm flipH="1">
            <a:off x="7769450" y="3065022"/>
            <a:ext cx="58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521C334-3F65-47A8-9992-B09A07DE44BA}"/>
              </a:ext>
            </a:extLst>
          </p:cNvPr>
          <p:cNvSpPr txBox="1"/>
          <p:nvPr/>
        </p:nvSpPr>
        <p:spPr>
          <a:xfrm>
            <a:off x="8351340" y="2878075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Colon</a:t>
            </a:r>
          </a:p>
        </p:txBody>
      </p:sp>
    </p:spTree>
    <p:extLst>
      <p:ext uri="{BB962C8B-B14F-4D97-AF65-F5344CB8AC3E}">
        <p14:creationId xmlns:p14="http://schemas.microsoft.com/office/powerpoint/2010/main" val="1086664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9ADEA-2D6B-4B1A-A2C8-2755EAE95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F6A5E-2559-4E01-ACDA-3A937395F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331" y="2011697"/>
            <a:ext cx="6233160" cy="1879171"/>
          </a:xfrm>
        </p:spPr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Functions may be called once defined</a:t>
            </a:r>
          </a:p>
          <a:p>
            <a:endParaRPr lang="en-US" b="0" i="0" u="none" strike="noStrike" dirty="0"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Value of </a:t>
            </a:r>
            <a:r>
              <a:rPr lang="en-US" b="1" i="1" u="none" strike="noStrike" dirty="0">
                <a:solidFill>
                  <a:srgbClr val="7030A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assigned to </a:t>
            </a:r>
            <a:r>
              <a:rPr lang="en-US" b="1" i="1" u="none" strike="noStrike" dirty="0" err="1">
                <a:solidFill>
                  <a:srgbClr val="7030A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myval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via return statement</a:t>
            </a:r>
          </a:p>
          <a:p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D6EAA-D539-4FF9-A73B-E75E55F0E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0F206-FC9B-4BA8-A395-7BD94FF355D7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3E62-A502-4671-97AB-4ACFCBFA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C4A5C-0E83-46EC-8709-0CFBDF896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A4D15B-4B42-4EF5-9C1E-00EDD66C9D6C}"/>
              </a:ext>
            </a:extLst>
          </p:cNvPr>
          <p:cNvSpPr txBox="1"/>
          <p:nvPr/>
        </p:nvSpPr>
        <p:spPr>
          <a:xfrm>
            <a:off x="761509" y="2054097"/>
            <a:ext cx="3998154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def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afunc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(a, b, c=1):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d = c * (a + b)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return d</a:t>
            </a:r>
          </a:p>
          <a:p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  <a:p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myval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 =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afunc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(1, 2, 4)</a:t>
            </a:r>
          </a:p>
        </p:txBody>
      </p:sp>
    </p:spTree>
    <p:extLst>
      <p:ext uri="{BB962C8B-B14F-4D97-AF65-F5344CB8AC3E}">
        <p14:creationId xmlns:p14="http://schemas.microsoft.com/office/powerpoint/2010/main" val="21126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r>
              <a:rPr lang="en-US" sz="2400" spc="-20" dirty="0">
                <a:latin typeface="Helvetica" pitchFamily="2" charset="0"/>
                <a:cs typeface="Tahoma"/>
              </a:rPr>
              <a:t>Sign in! </a:t>
            </a:r>
            <a:r>
              <a:rPr lang="en-US" sz="2400" spc="-20" dirty="0">
                <a:latin typeface="Helvetica" pitchFamily="2" charset="0"/>
                <a:cs typeface="Tahoma"/>
                <a:hlinkClick r:id="rId4"/>
              </a:rPr>
              <a:t>http://tinyurl.com/curc-names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  <a:p>
            <a:pPr marL="0" indent="0" algn="ctr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 </a:t>
            </a:r>
            <a:r>
              <a:rPr lang="en-US" sz="2400" spc="-20" dirty="0">
                <a:latin typeface="Helvetica" pitchFamily="2" charset="0"/>
                <a:cs typeface="Tahoma"/>
                <a:hlinkClick r:id="rId5"/>
              </a:rPr>
              <a:t>https://github.com/ResearchComputing/SWE_Fall_2021</a:t>
            </a:r>
            <a:endParaRPr lang="en-US" sz="2400" spc="-20" dirty="0"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AC711-C706-4550-BB3E-ECC4376AD52E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74643-4F2A-44C6-8790-4C9B6C606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EB9AB-AFC3-4C56-A006-118BC2F76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Conditionals exist within Python</a:t>
            </a:r>
          </a:p>
          <a:p>
            <a:pPr lvl="1"/>
            <a:r>
              <a:rPr lang="en-US" dirty="0"/>
              <a:t>Execute on satisfaction of the expression</a:t>
            </a:r>
          </a:p>
          <a:p>
            <a:pPr lvl="1"/>
            <a:r>
              <a:rPr lang="en-US" dirty="0"/>
              <a:t>if, else, </a:t>
            </a:r>
            <a:r>
              <a:rPr lang="en-US" dirty="0" err="1"/>
              <a:t>elif</a:t>
            </a:r>
            <a:endParaRPr lang="en-US" dirty="0"/>
          </a:p>
          <a:p>
            <a:r>
              <a:rPr lang="en-US" dirty="0"/>
              <a:t>Follow syntax like function definitions: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55772-C0DF-402B-8CA2-2CA630A6A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FDBE7-1F02-47C3-B92E-041F6081BE35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0B543-BDBB-4998-834F-1D65C9F21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BFE06-FD0A-4D65-BCB1-0A58958CD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874D31-A260-49C8-BA5E-5DACD53031E4}"/>
              </a:ext>
            </a:extLst>
          </p:cNvPr>
          <p:cNvSpPr txBox="1"/>
          <p:nvPr/>
        </p:nvSpPr>
        <p:spPr>
          <a:xfrm>
            <a:off x="8003562" y="2381202"/>
            <a:ext cx="218521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if(a &gt; b):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a = b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b = -b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0CDEC4-87F2-41EA-A3AD-9291B040432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236596" y="2201814"/>
            <a:ext cx="857564" cy="218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0FC1B0-E0F6-4551-B291-409B92D5ED85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9250188" y="2154618"/>
            <a:ext cx="1450683" cy="294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Left Brace 11">
            <a:extLst>
              <a:ext uri="{FF2B5EF4-FFF2-40B4-BE49-F238E27FC236}">
                <a16:creationId xmlns:a16="http://schemas.microsoft.com/office/drawing/2014/main" id="{B1ED53B5-61D5-41BC-B76D-E20C93D5CCC5}"/>
              </a:ext>
            </a:extLst>
          </p:cNvPr>
          <p:cNvSpPr/>
          <p:nvPr/>
        </p:nvSpPr>
        <p:spPr>
          <a:xfrm>
            <a:off x="7658520" y="2829362"/>
            <a:ext cx="241873" cy="752169"/>
          </a:xfrm>
          <a:prstGeom prst="leftBrace">
            <a:avLst>
              <a:gd name="adj1" fmla="val 40040"/>
              <a:gd name="adj2" fmla="val 38235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99AFFDED-8EFE-40A9-A629-672062542764}"/>
              </a:ext>
            </a:extLst>
          </p:cNvPr>
          <p:cNvSpPr/>
          <p:nvPr/>
        </p:nvSpPr>
        <p:spPr>
          <a:xfrm rot="10800000">
            <a:off x="10248108" y="2822139"/>
            <a:ext cx="241873" cy="752169"/>
          </a:xfrm>
          <a:prstGeom prst="leftBrace">
            <a:avLst>
              <a:gd name="adj1" fmla="val 40040"/>
              <a:gd name="adj2" fmla="val 28823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6BDF0E-222C-4B2F-89C6-789EFEE2813C}"/>
              </a:ext>
            </a:extLst>
          </p:cNvPr>
          <p:cNvSpPr txBox="1"/>
          <p:nvPr/>
        </p:nvSpPr>
        <p:spPr>
          <a:xfrm>
            <a:off x="6512052" y="291597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Spaces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930A36-82C9-4447-85A4-ACC68DA97F25}"/>
              </a:ext>
            </a:extLst>
          </p:cNvPr>
          <p:cNvSpPr txBox="1"/>
          <p:nvPr/>
        </p:nvSpPr>
        <p:spPr>
          <a:xfrm>
            <a:off x="10489981" y="3193702"/>
            <a:ext cx="1467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Executed if “</a:t>
            </a:r>
            <a:br>
              <a:rPr lang="en-US" dirty="0"/>
            </a:br>
            <a:r>
              <a:rPr lang="en-US" dirty="0"/>
              <a:t>a &gt; 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9F306A-5A58-4282-9919-6B756D74ABC5}"/>
              </a:ext>
            </a:extLst>
          </p:cNvPr>
          <p:cNvSpPr txBox="1"/>
          <p:nvPr/>
        </p:nvSpPr>
        <p:spPr>
          <a:xfrm>
            <a:off x="9608264" y="1785286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boolean</a:t>
            </a:r>
            <a:r>
              <a:rPr lang="en-US" dirty="0"/>
              <a:t> expression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BE18C9-D2B5-4597-8569-56B1E7721902}"/>
              </a:ext>
            </a:extLst>
          </p:cNvPr>
          <p:cNvSpPr txBox="1"/>
          <p:nvPr/>
        </p:nvSpPr>
        <p:spPr>
          <a:xfrm>
            <a:off x="6547946" y="1832482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“if” keyword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209E2BC-91F7-4E09-B3B6-46343723574B}"/>
              </a:ext>
            </a:extLst>
          </p:cNvPr>
          <p:cNvCxnSpPr>
            <a:cxnSpLocks/>
          </p:cNvCxnSpPr>
          <p:nvPr/>
        </p:nvCxnSpPr>
        <p:spPr>
          <a:xfrm flipH="1">
            <a:off x="10094724" y="2646886"/>
            <a:ext cx="58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D10E0D5-E432-4AE9-B38C-DE2B5CC95767}"/>
              </a:ext>
            </a:extLst>
          </p:cNvPr>
          <p:cNvSpPr txBox="1"/>
          <p:nvPr/>
        </p:nvSpPr>
        <p:spPr>
          <a:xfrm>
            <a:off x="10624789" y="247844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F998CB-4344-4DAA-9E9F-3D86A67CB484}"/>
              </a:ext>
            </a:extLst>
          </p:cNvPr>
          <p:cNvSpPr txBox="1"/>
          <p:nvPr/>
        </p:nvSpPr>
        <p:spPr>
          <a:xfrm>
            <a:off x="7337447" y="4608117"/>
            <a:ext cx="230899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else: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a = -a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b = -b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DDE2E74-E1B3-424D-B00C-1C8096A3248E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6773407" y="4329058"/>
            <a:ext cx="586269" cy="399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D0C9DDB-6A35-4FAC-B9AA-E14468DDDFB1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8695991" y="4294105"/>
            <a:ext cx="1347427" cy="305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Left Brace 26">
            <a:extLst>
              <a:ext uri="{FF2B5EF4-FFF2-40B4-BE49-F238E27FC236}">
                <a16:creationId xmlns:a16="http://schemas.microsoft.com/office/drawing/2014/main" id="{92577A05-1632-4BC8-A948-3E3F844D387E}"/>
              </a:ext>
            </a:extLst>
          </p:cNvPr>
          <p:cNvSpPr/>
          <p:nvPr/>
        </p:nvSpPr>
        <p:spPr>
          <a:xfrm>
            <a:off x="6992405" y="5056277"/>
            <a:ext cx="241873" cy="752169"/>
          </a:xfrm>
          <a:prstGeom prst="leftBrace">
            <a:avLst>
              <a:gd name="adj1" fmla="val 40040"/>
              <a:gd name="adj2" fmla="val 38235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7F2FD9C1-E26B-4F76-861A-2B11335588B6}"/>
              </a:ext>
            </a:extLst>
          </p:cNvPr>
          <p:cNvSpPr/>
          <p:nvPr/>
        </p:nvSpPr>
        <p:spPr>
          <a:xfrm rot="10800000">
            <a:off x="9643030" y="5026689"/>
            <a:ext cx="241873" cy="752169"/>
          </a:xfrm>
          <a:prstGeom prst="leftBrace">
            <a:avLst>
              <a:gd name="adj1" fmla="val 40040"/>
              <a:gd name="adj2" fmla="val 28823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3BD778-DB99-49EB-9F6E-AA42BC5474AF}"/>
              </a:ext>
            </a:extLst>
          </p:cNvPr>
          <p:cNvSpPr txBox="1"/>
          <p:nvPr/>
        </p:nvSpPr>
        <p:spPr>
          <a:xfrm>
            <a:off x="5845937" y="5142894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Spaces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EEE597-D3D6-4C20-A426-EE9B26802993}"/>
              </a:ext>
            </a:extLst>
          </p:cNvPr>
          <p:cNvSpPr txBox="1"/>
          <p:nvPr/>
        </p:nvSpPr>
        <p:spPr>
          <a:xfrm>
            <a:off x="8950811" y="3924773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boolean</a:t>
            </a:r>
            <a:r>
              <a:rPr lang="en-US" dirty="0"/>
              <a:t> expression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6A7D6D-818F-4661-87A2-C69740123D0F}"/>
              </a:ext>
            </a:extLst>
          </p:cNvPr>
          <p:cNvSpPr txBox="1"/>
          <p:nvPr/>
        </p:nvSpPr>
        <p:spPr>
          <a:xfrm>
            <a:off x="5994989" y="3959726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elif</a:t>
            </a:r>
            <a:r>
              <a:rPr lang="en-US" dirty="0"/>
              <a:t>” keyword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B1EB0C-AC19-4F13-ADA6-A9192882D0DB}"/>
              </a:ext>
            </a:extLst>
          </p:cNvPr>
          <p:cNvCxnSpPr>
            <a:cxnSpLocks/>
          </p:cNvCxnSpPr>
          <p:nvPr/>
        </p:nvCxnSpPr>
        <p:spPr>
          <a:xfrm flipH="1">
            <a:off x="9505989" y="4867991"/>
            <a:ext cx="58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9BA749E-D70A-4992-AA80-48929B355D58}"/>
              </a:ext>
            </a:extLst>
          </p:cNvPr>
          <p:cNvSpPr txBox="1"/>
          <p:nvPr/>
        </p:nvSpPr>
        <p:spPr>
          <a:xfrm>
            <a:off x="10036054" y="46995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B121BEB-4591-4C90-A41C-FAFB8C1AE620}"/>
              </a:ext>
            </a:extLst>
          </p:cNvPr>
          <p:cNvSpPr txBox="1"/>
          <p:nvPr/>
        </p:nvSpPr>
        <p:spPr>
          <a:xfrm>
            <a:off x="9884730" y="5248449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Executed if fails</a:t>
            </a:r>
            <a:br>
              <a:rPr lang="en-US" dirty="0"/>
            </a:br>
            <a:r>
              <a:rPr lang="en-US" dirty="0"/>
              <a:t>other conditional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40B9FE-A7FE-49A3-8E51-71114072924E}"/>
              </a:ext>
            </a:extLst>
          </p:cNvPr>
          <p:cNvSpPr txBox="1"/>
          <p:nvPr/>
        </p:nvSpPr>
        <p:spPr>
          <a:xfrm>
            <a:off x="1740980" y="4619714"/>
            <a:ext cx="230899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elif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(a &lt; b):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a = -b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b = a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F09D304-0786-45CB-AC2E-8ED886857C59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176940" y="4340655"/>
            <a:ext cx="586269" cy="399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76E1733-7551-41BB-BC70-E7C7D46727E2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3099524" y="4305702"/>
            <a:ext cx="1347427" cy="305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Left Brace 41">
            <a:extLst>
              <a:ext uri="{FF2B5EF4-FFF2-40B4-BE49-F238E27FC236}">
                <a16:creationId xmlns:a16="http://schemas.microsoft.com/office/drawing/2014/main" id="{1D1288CB-6F02-4ECF-832B-6C89D319ED53}"/>
              </a:ext>
            </a:extLst>
          </p:cNvPr>
          <p:cNvSpPr/>
          <p:nvPr/>
        </p:nvSpPr>
        <p:spPr>
          <a:xfrm>
            <a:off x="1395938" y="5067874"/>
            <a:ext cx="241873" cy="752169"/>
          </a:xfrm>
          <a:prstGeom prst="leftBrace">
            <a:avLst>
              <a:gd name="adj1" fmla="val 40040"/>
              <a:gd name="adj2" fmla="val 38235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77D760DA-F156-4D5A-8AD1-0E1BF0D2E741}"/>
              </a:ext>
            </a:extLst>
          </p:cNvPr>
          <p:cNvSpPr/>
          <p:nvPr/>
        </p:nvSpPr>
        <p:spPr>
          <a:xfrm rot="10800000">
            <a:off x="4046563" y="5038286"/>
            <a:ext cx="241873" cy="752169"/>
          </a:xfrm>
          <a:prstGeom prst="leftBrace">
            <a:avLst>
              <a:gd name="adj1" fmla="val 40040"/>
              <a:gd name="adj2" fmla="val 28823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B68EB1E-2667-4819-A5D4-ECC420D61A90}"/>
              </a:ext>
            </a:extLst>
          </p:cNvPr>
          <p:cNvSpPr txBox="1"/>
          <p:nvPr/>
        </p:nvSpPr>
        <p:spPr>
          <a:xfrm>
            <a:off x="249470" y="5154491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Spaces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1412EB5-4C2C-439C-BB45-527890D5C3B5}"/>
              </a:ext>
            </a:extLst>
          </p:cNvPr>
          <p:cNvSpPr txBox="1"/>
          <p:nvPr/>
        </p:nvSpPr>
        <p:spPr>
          <a:xfrm>
            <a:off x="3354344" y="3936370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boolean</a:t>
            </a:r>
            <a:r>
              <a:rPr lang="en-US" dirty="0"/>
              <a:t> expression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4E5ED10-0858-4EC7-8094-BFD6FD2DEB1C}"/>
              </a:ext>
            </a:extLst>
          </p:cNvPr>
          <p:cNvSpPr txBox="1"/>
          <p:nvPr/>
        </p:nvSpPr>
        <p:spPr>
          <a:xfrm>
            <a:off x="398522" y="3971323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elif</a:t>
            </a:r>
            <a:r>
              <a:rPr lang="en-US" dirty="0"/>
              <a:t>” keyword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25F812C-94D2-41B1-9A04-6986723D724B}"/>
              </a:ext>
            </a:extLst>
          </p:cNvPr>
          <p:cNvCxnSpPr>
            <a:cxnSpLocks/>
          </p:cNvCxnSpPr>
          <p:nvPr/>
        </p:nvCxnSpPr>
        <p:spPr>
          <a:xfrm flipH="1">
            <a:off x="3909522" y="4879588"/>
            <a:ext cx="58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032FCB0-B58A-4E21-8953-1C449B9A6DB3}"/>
              </a:ext>
            </a:extLst>
          </p:cNvPr>
          <p:cNvSpPr txBox="1"/>
          <p:nvPr/>
        </p:nvSpPr>
        <p:spPr>
          <a:xfrm>
            <a:off x="4439587" y="4711149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7270567-34B0-451A-A902-8505315305A1}"/>
              </a:ext>
            </a:extLst>
          </p:cNvPr>
          <p:cNvSpPr txBox="1"/>
          <p:nvPr/>
        </p:nvSpPr>
        <p:spPr>
          <a:xfrm>
            <a:off x="4253157" y="5355876"/>
            <a:ext cx="1390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Executed if </a:t>
            </a:r>
            <a:br>
              <a:rPr lang="en-US" dirty="0"/>
            </a:br>
            <a:r>
              <a:rPr lang="en-US" dirty="0"/>
              <a:t>a &lt; b</a:t>
            </a:r>
          </a:p>
        </p:txBody>
      </p:sp>
    </p:spTree>
    <p:extLst>
      <p:ext uri="{BB962C8B-B14F-4D97-AF65-F5344CB8AC3E}">
        <p14:creationId xmlns:p14="http://schemas.microsoft.com/office/powerpoint/2010/main" val="2176201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267DD-0299-4C42-9253-09AC3365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7B705-085F-4464-9D54-D96CC94CD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 are collections of data grouped together</a:t>
            </a:r>
          </a:p>
          <a:p>
            <a:r>
              <a:rPr lang="en-US" dirty="0"/>
              <a:t>Enclosed with brackets</a:t>
            </a:r>
          </a:p>
          <a:p>
            <a:r>
              <a:rPr lang="en-US" dirty="0"/>
              <a:t>Can be different types</a:t>
            </a:r>
          </a:p>
          <a:p>
            <a:r>
              <a:rPr lang="en-US" dirty="0"/>
              <a:t>Index starts at 0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04323-811D-4D10-8EFB-718DAE8E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B5F42-A9CF-4A15-BAB0-DFC91367B08B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0FB8F-39F9-49AF-8FD4-54F345C1C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69C9A-5671-4184-959E-31AB3E31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9D72BA-8209-408A-97E9-6B43CAB8BC96}"/>
              </a:ext>
            </a:extLst>
          </p:cNvPr>
          <p:cNvSpPr txBox="1"/>
          <p:nvPr/>
        </p:nvSpPr>
        <p:spPr>
          <a:xfrm>
            <a:off x="1153016" y="3676356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mylist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 = [41, ‘apple’, 1.1, True]</a:t>
            </a:r>
          </a:p>
        </p:txBody>
      </p:sp>
    </p:spTree>
    <p:extLst>
      <p:ext uri="{BB962C8B-B14F-4D97-AF65-F5344CB8AC3E}">
        <p14:creationId xmlns:p14="http://schemas.microsoft.com/office/powerpoint/2010/main" val="27041128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1ABAD-88CD-4D80-A21A-18848A510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Iteration: For Loop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DDEE3-8854-4D02-B75A-075B6054C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D5BD4-962F-4406-A1F4-00DE2861E9E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F35E8-F1AB-4886-9FCE-5258D71A4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7006C-B749-456D-B323-35D84C330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795BBF-CBFF-45BF-BADA-A032F408582F}"/>
              </a:ext>
            </a:extLst>
          </p:cNvPr>
          <p:cNvSpPr txBox="1"/>
          <p:nvPr/>
        </p:nvSpPr>
        <p:spPr>
          <a:xfrm>
            <a:off x="4153075" y="3267657"/>
            <a:ext cx="3767046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for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 in expr:</a:t>
            </a:r>
          </a:p>
          <a:p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	print(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24A762-0989-4F14-BF48-FF5E0EA33E99}"/>
              </a:ext>
            </a:extLst>
          </p:cNvPr>
          <p:cNvCxnSpPr>
            <a:cxnSpLocks/>
          </p:cNvCxnSpPr>
          <p:nvPr/>
        </p:nvCxnSpPr>
        <p:spPr>
          <a:xfrm>
            <a:off x="3386230" y="2877086"/>
            <a:ext cx="884903" cy="48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97A53F0-A08F-428C-826F-96F7A6863EB5}"/>
              </a:ext>
            </a:extLst>
          </p:cNvPr>
          <p:cNvCxnSpPr>
            <a:cxnSpLocks/>
          </p:cNvCxnSpPr>
          <p:nvPr/>
        </p:nvCxnSpPr>
        <p:spPr>
          <a:xfrm>
            <a:off x="4989845" y="2877086"/>
            <a:ext cx="0" cy="439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DC6E7BD-242B-4674-AE2C-3F284958C6B8}"/>
              </a:ext>
            </a:extLst>
          </p:cNvPr>
          <p:cNvCxnSpPr>
            <a:cxnSpLocks/>
          </p:cNvCxnSpPr>
          <p:nvPr/>
        </p:nvCxnSpPr>
        <p:spPr>
          <a:xfrm flipH="1">
            <a:off x="6113064" y="2876135"/>
            <a:ext cx="1674084" cy="498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Left Brace 21">
            <a:extLst>
              <a:ext uri="{FF2B5EF4-FFF2-40B4-BE49-F238E27FC236}">
                <a16:creationId xmlns:a16="http://schemas.microsoft.com/office/drawing/2014/main" id="{265445C3-D7FA-4EAB-9D3E-AE2EB3CE971A}"/>
              </a:ext>
            </a:extLst>
          </p:cNvPr>
          <p:cNvSpPr/>
          <p:nvPr/>
        </p:nvSpPr>
        <p:spPr>
          <a:xfrm>
            <a:off x="3808033" y="3715817"/>
            <a:ext cx="241873" cy="382837"/>
          </a:xfrm>
          <a:prstGeom prst="leftBrace">
            <a:avLst>
              <a:gd name="adj1" fmla="val 40040"/>
              <a:gd name="adj2" fmla="val 38235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8080E021-500F-41BB-B7D9-4ED1F14AD188}"/>
              </a:ext>
            </a:extLst>
          </p:cNvPr>
          <p:cNvSpPr/>
          <p:nvPr/>
        </p:nvSpPr>
        <p:spPr>
          <a:xfrm rot="10800000">
            <a:off x="7999065" y="3715817"/>
            <a:ext cx="241873" cy="358278"/>
          </a:xfrm>
          <a:prstGeom prst="leftBrace">
            <a:avLst>
              <a:gd name="adj1" fmla="val 40040"/>
              <a:gd name="adj2" fmla="val 28823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1A8C03-99B7-46E0-8FCA-560BD897075A}"/>
              </a:ext>
            </a:extLst>
          </p:cNvPr>
          <p:cNvSpPr txBox="1"/>
          <p:nvPr/>
        </p:nvSpPr>
        <p:spPr>
          <a:xfrm>
            <a:off x="4209337" y="4638408"/>
            <a:ext cx="3807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each element in expr: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Assign its value to ‘</a:t>
            </a:r>
            <a:r>
              <a:rPr lang="en-US" dirty="0" err="1"/>
              <a:t>i</a:t>
            </a:r>
            <a:r>
              <a:rPr lang="en-US" dirty="0"/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Execute statements in loop body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09438E-431A-4F21-BB79-CFFBE081FCAF}"/>
              </a:ext>
            </a:extLst>
          </p:cNvPr>
          <p:cNvSpPr txBox="1"/>
          <p:nvPr/>
        </p:nvSpPr>
        <p:spPr>
          <a:xfrm>
            <a:off x="2661565" y="3641531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Spaces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FFB6BD-FCA0-4561-AAC7-6A2847138F3C}"/>
              </a:ext>
            </a:extLst>
          </p:cNvPr>
          <p:cNvSpPr txBox="1"/>
          <p:nvPr/>
        </p:nvSpPr>
        <p:spPr>
          <a:xfrm>
            <a:off x="8319881" y="384474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Loop body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1764DC-8E39-4335-8013-7230D4FBA27B}"/>
              </a:ext>
            </a:extLst>
          </p:cNvPr>
          <p:cNvSpPr txBox="1"/>
          <p:nvPr/>
        </p:nvSpPr>
        <p:spPr>
          <a:xfrm>
            <a:off x="7787148" y="2604387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List expression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91ACA3-3B3D-416D-9747-379B7DC630B8}"/>
              </a:ext>
            </a:extLst>
          </p:cNvPr>
          <p:cNvSpPr txBox="1"/>
          <p:nvPr/>
        </p:nvSpPr>
        <p:spPr>
          <a:xfrm>
            <a:off x="4205015" y="241281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Loop variable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8654E7-7159-4D1D-8953-A8EBB07CB181}"/>
              </a:ext>
            </a:extLst>
          </p:cNvPr>
          <p:cNvSpPr txBox="1"/>
          <p:nvPr/>
        </p:nvSpPr>
        <p:spPr>
          <a:xfrm>
            <a:off x="1848751" y="2507754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“for” keyword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545E570-EE99-41E8-AD9F-35883AA3F455}"/>
              </a:ext>
            </a:extLst>
          </p:cNvPr>
          <p:cNvCxnSpPr>
            <a:cxnSpLocks/>
          </p:cNvCxnSpPr>
          <p:nvPr/>
        </p:nvCxnSpPr>
        <p:spPr>
          <a:xfrm flipH="1" flipV="1">
            <a:off x="6639440" y="3501563"/>
            <a:ext cx="1731744" cy="2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CD2FB7D-3B23-4F5E-A55C-D6538DB5A8ED}"/>
              </a:ext>
            </a:extLst>
          </p:cNvPr>
          <p:cNvSpPr txBox="1"/>
          <p:nvPr/>
        </p:nvSpPr>
        <p:spPr>
          <a:xfrm>
            <a:off x="8369038" y="331689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8ED580B-E01B-4230-A51D-C1E834537708}"/>
              </a:ext>
            </a:extLst>
          </p:cNvPr>
          <p:cNvCxnSpPr>
            <a:cxnSpLocks/>
          </p:cNvCxnSpPr>
          <p:nvPr/>
        </p:nvCxnSpPr>
        <p:spPr>
          <a:xfrm flipH="1">
            <a:off x="5586689" y="2692420"/>
            <a:ext cx="1052751" cy="682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A9D89CB-10F8-4008-8E98-C37ACE07C33A}"/>
              </a:ext>
            </a:extLst>
          </p:cNvPr>
          <p:cNvSpPr txBox="1"/>
          <p:nvPr/>
        </p:nvSpPr>
        <p:spPr>
          <a:xfrm>
            <a:off x="6231164" y="2294506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“in” keyword</a:t>
            </a:r>
          </a:p>
        </p:txBody>
      </p:sp>
    </p:spTree>
    <p:extLst>
      <p:ext uri="{BB962C8B-B14F-4D97-AF65-F5344CB8AC3E}">
        <p14:creationId xmlns:p14="http://schemas.microsoft.com/office/powerpoint/2010/main" val="308031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1625F-2A32-412A-B0A0-8E833C0A0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5CCFE-2254-4A83-8EFE-8973E1E1F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42801-10C6-4E75-9760-FF42D679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E12FC-6FFC-425D-8CF3-0C6D18F3596B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EDBDA-6AA3-4B99-9D53-E761A3749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D3881-26D6-4BF5-B8FF-77A1DF085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5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Sign in! 				</a:t>
            </a:r>
            <a:r>
              <a:rPr lang="en-US" sz="2800" spc="-20" dirty="0">
                <a:cs typeface="Tahoma"/>
                <a:hlinkClick r:id="rId3"/>
              </a:rPr>
              <a:t>http://tinyurl.com/curc-names</a:t>
            </a:r>
            <a:r>
              <a:rPr lang="en-US" sz="2800" spc="-20" dirty="0">
                <a:cs typeface="Tahoma"/>
              </a:rPr>
              <a:t> </a:t>
            </a:r>
            <a:endParaRPr lang="en-US" sz="7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4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 </a:t>
            </a:r>
            <a:r>
              <a:rPr lang="en-US" sz="2800" spc="-50" dirty="0">
                <a:cs typeface="Tahoma"/>
                <a:hlinkClick r:id="rId5"/>
              </a:rPr>
              <a:t>https://github.com/ResearchComputing/SWE_Fall_2021</a:t>
            </a:r>
            <a:endParaRPr lang="en-US" sz="2800" spc="-5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9A5D1-22C5-4BB0-92BB-A649C8EFDE10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  <a:p>
            <a:r>
              <a:rPr lang="en-US" dirty="0"/>
              <a:t>Installing Python</a:t>
            </a:r>
          </a:p>
          <a:p>
            <a:r>
              <a:rPr lang="en-US" dirty="0"/>
              <a:t>‘Hello World’</a:t>
            </a:r>
          </a:p>
          <a:p>
            <a:r>
              <a:rPr lang="en-US" dirty="0"/>
              <a:t>Variables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Lists and Iterations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BE48E-C489-41AA-9AC3-482A50722FE1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76003-9F6C-4600-BA08-C7E7E779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576DB-3BF0-43CB-B8D5-5738BA463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an interpreted programming language that is relatively simple to get started with.</a:t>
            </a:r>
          </a:p>
          <a:p>
            <a:pPr lvl="1"/>
            <a:r>
              <a:rPr lang="en-US" dirty="0"/>
              <a:t>Syntax is very forgiving</a:t>
            </a:r>
          </a:p>
          <a:p>
            <a:pPr lvl="1"/>
            <a:r>
              <a:rPr lang="en-US" dirty="0"/>
              <a:t>Dynamic Memory Allocation</a:t>
            </a:r>
          </a:p>
          <a:p>
            <a:pPr lvl="1"/>
            <a:r>
              <a:rPr lang="en-US" dirty="0"/>
              <a:t>Dynamic Typing</a:t>
            </a:r>
          </a:p>
          <a:p>
            <a:pPr lvl="1"/>
            <a:r>
              <a:rPr lang="en-US" dirty="0"/>
              <a:t>No Compiling!</a:t>
            </a:r>
          </a:p>
          <a:p>
            <a:r>
              <a:rPr lang="en-US" dirty="0"/>
              <a:t>Great as a learning tool, powerful as a </a:t>
            </a:r>
          </a:p>
          <a:p>
            <a:r>
              <a:rPr lang="en-US" dirty="0"/>
              <a:t>Used in a lot of Data Science</a:t>
            </a:r>
          </a:p>
          <a:p>
            <a:r>
              <a:rPr lang="en-US" dirty="0"/>
              <a:t>Machine learning Utility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EDF2A-DFEB-4B29-AC1F-D8E37CA26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F98B1-E707-4CB2-9A1E-C3330BCA5B0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61649-6053-4497-B05E-05E92E29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A2BA1-0A45-42AC-8FAA-0C3ECE43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53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1200-D54A-491C-8B37-EC13C5D3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Python, an Interpreted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4AF65-1FD5-4BF0-A7B6-6B678E308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an interpreted language</a:t>
            </a:r>
          </a:p>
          <a:p>
            <a:pPr lvl="1"/>
            <a:r>
              <a:rPr lang="en-US" dirty="0"/>
              <a:t>What does this mean?</a:t>
            </a:r>
          </a:p>
          <a:p>
            <a:r>
              <a:rPr lang="en-US" dirty="0"/>
              <a:t>Separate program (the interpreter) runs Python code.</a:t>
            </a:r>
          </a:p>
          <a:p>
            <a:r>
              <a:rPr lang="en-US" dirty="0"/>
              <a:t>Interpreters execute code “naively.” (line by line)</a:t>
            </a:r>
          </a:p>
          <a:p>
            <a:r>
              <a:rPr lang="en-US" dirty="0"/>
              <a:t>Compilers take holistic approach. Interpreters do not.</a:t>
            </a:r>
          </a:p>
          <a:p>
            <a:r>
              <a:rPr lang="en-US" dirty="0"/>
              <a:t>Efficiency losses when compared to compiled code.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1C564-8B6B-4670-9928-4F5A5B8D1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86A62-9B7D-4D74-8164-CB9ED0108400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AF1B4-AFC3-411C-AB55-E812DC740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91663-FAC3-411C-90CA-46D1A6602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3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94BE-EA29-452B-AD87-2C276D85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Interpreted Language…</a:t>
            </a: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3FCB07D7-693A-4889-9263-A4A068463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291" y="1690688"/>
            <a:ext cx="7615417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CBFD5-D33D-46AD-82D5-50C5D22CE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C9E7-3903-4926-B53E-8DABAE076188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13EB0-AB59-4A97-B7FD-16465A39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C06CF-0FBD-40BC-8149-EB7CDDD2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2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8A60-20FB-4560-AE1E-BAE10889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3A0FF-BDF9-4F20-A431-34351B12C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code is very versatile and can be executed in various ways…</a:t>
            </a:r>
          </a:p>
          <a:p>
            <a:r>
              <a:rPr lang="en-US" dirty="0"/>
              <a:t>Command Line: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Interactive Interpreter: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43622-4205-43B1-BC91-20AC6E997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78A3-9941-490A-87E6-25C5E571F527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99CE8-67D8-4866-A4C1-10DF73192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300D5-55A8-41C1-ABFE-4943A0DA3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F76BCF-1276-4870-B004-119B7B2A99A6}"/>
              </a:ext>
            </a:extLst>
          </p:cNvPr>
          <p:cNvSpPr txBox="1"/>
          <p:nvPr/>
        </p:nvSpPr>
        <p:spPr>
          <a:xfrm>
            <a:off x="1180893" y="2745005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python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&lt;your-python-script&gt;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A1F3E4-05ED-4AC9-AAB1-AD75AAA3A0C4}"/>
              </a:ext>
            </a:extLst>
          </p:cNvPr>
          <p:cNvSpPr txBox="1"/>
          <p:nvPr/>
        </p:nvSpPr>
        <p:spPr>
          <a:xfrm>
            <a:off x="1180893" y="4182964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$ python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20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17CB8-2C34-4994-BF25-3917DE1B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Jupyter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F2F9E-AC89-43E5-A022-4816D08E8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way we will be utilizing python is through Jupyter notebook</a:t>
            </a:r>
          </a:p>
          <a:p>
            <a:r>
              <a:rPr lang="en-US" b="1" dirty="0"/>
              <a:t>Jupyter Notebook </a:t>
            </a:r>
            <a:r>
              <a:rPr lang="en-US" dirty="0"/>
              <a:t>is a Python IDE that runs through your browser.</a:t>
            </a:r>
          </a:p>
          <a:p>
            <a:pPr lvl="1"/>
            <a:r>
              <a:rPr lang="en-US" dirty="0"/>
              <a:t>Opens a file browser where you can create or open new </a:t>
            </a:r>
            <a:r>
              <a:rPr lang="en-US" b="1" dirty="0"/>
              <a:t>Notebooks</a:t>
            </a:r>
          </a:p>
          <a:p>
            <a:pPr lvl="1"/>
            <a:r>
              <a:rPr lang="en-US" dirty="0"/>
              <a:t>Notebooks are simply interactive sessions of this IDE</a:t>
            </a:r>
          </a:p>
          <a:p>
            <a:r>
              <a:rPr lang="en-US" dirty="0"/>
              <a:t>To Open Jupyter, simply open Anaconda Navigator</a:t>
            </a:r>
          </a:p>
          <a:p>
            <a:r>
              <a:rPr lang="en-US" dirty="0"/>
              <a:t>Click on the Jupyter Notebook Box in the Home tab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78F2D-3A71-48C8-AA95-AD158A593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A923E-60B7-4C6E-AF6D-C8A2C8BF63F7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7E7CE-ADB9-4998-AC36-83CC7A3B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2A448-E939-4B5F-BFA4-A33093DC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05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4137-501F-4A24-8399-9005DC3D0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Jupyter Notebooks</a:t>
            </a:r>
          </a:p>
        </p:txBody>
      </p:sp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7F95ACE-2F1A-4165-821B-00EE2A7A3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858" y="1590494"/>
            <a:ext cx="9426083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C8D60-BA47-42C7-AA58-E058CC89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722CD-2A1B-4D46-8225-D21D542410A6}" type="datetime1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69DAF-A982-42FA-BE01-5AF90256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Python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251E9-41C8-46AD-874F-4020B17A3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756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1145</Words>
  <Application>Microsoft Office PowerPoint</Application>
  <PresentationFormat>Widescreen</PresentationFormat>
  <Paragraphs>266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Helvetica Light</vt:lpstr>
      <vt:lpstr>Arial</vt:lpstr>
      <vt:lpstr>Calibri</vt:lpstr>
      <vt:lpstr>Consolas</vt:lpstr>
      <vt:lpstr>Helvetica</vt:lpstr>
      <vt:lpstr>Wingdings</vt:lpstr>
      <vt:lpstr>1_Office Theme</vt:lpstr>
      <vt:lpstr>Python</vt:lpstr>
      <vt:lpstr>Python</vt:lpstr>
      <vt:lpstr>Outline</vt:lpstr>
      <vt:lpstr>Why Python</vt:lpstr>
      <vt:lpstr>Python, an Interpreted Language</vt:lpstr>
      <vt:lpstr>An Interpreted Language…</vt:lpstr>
      <vt:lpstr>Executing Python</vt:lpstr>
      <vt:lpstr>Jupyter Notebooks</vt:lpstr>
      <vt:lpstr>Jupyter Notebooks</vt:lpstr>
      <vt:lpstr>The Jupyter Interface</vt:lpstr>
      <vt:lpstr>Hello World</vt:lpstr>
      <vt:lpstr>Python Print Statement</vt:lpstr>
      <vt:lpstr>Python Variables</vt:lpstr>
      <vt:lpstr>Arithmetic in Python</vt:lpstr>
      <vt:lpstr>Type Casting in Python</vt:lpstr>
      <vt:lpstr>Basic User Input</vt:lpstr>
      <vt:lpstr>Functions in Python</vt:lpstr>
      <vt:lpstr>Functions</vt:lpstr>
      <vt:lpstr>Calling Functions</vt:lpstr>
      <vt:lpstr>Conditionals</vt:lpstr>
      <vt:lpstr>Lists</vt:lpstr>
      <vt:lpstr>Iteration: For Loop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Petalibrary</dc:title>
  <dc:creator>Daniel Trahan</dc:creator>
  <cp:lastModifiedBy>Daniel Trahan</cp:lastModifiedBy>
  <cp:revision>11</cp:revision>
  <dcterms:created xsi:type="dcterms:W3CDTF">2021-02-02T00:29:29Z</dcterms:created>
  <dcterms:modified xsi:type="dcterms:W3CDTF">2021-02-02T01:57:16Z</dcterms:modified>
</cp:coreProperties>
</file>

<file path=docProps/thumbnail.jpeg>
</file>